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11"/>
  </p:notesMasterIdLst>
  <p:sldIdLst>
    <p:sldId id="340" r:id="rId2"/>
    <p:sldId id="341" r:id="rId3"/>
    <p:sldId id="342" r:id="rId4"/>
    <p:sldId id="343" r:id="rId5"/>
    <p:sldId id="344" r:id="rId6"/>
    <p:sldId id="346" r:id="rId7"/>
    <p:sldId id="347" r:id="rId8"/>
    <p:sldId id="348" r:id="rId9"/>
    <p:sldId id="34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Geneva" pitchFamily="25" charset="0"/>
        <a:cs typeface="Geneva" pitchFamily="2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3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fld id="{000A70DD-8755-0B46-B540-394C978B2610}" type="datetime1">
              <a:rPr lang="en-US"/>
              <a:pPr>
                <a:defRPr/>
              </a:pPr>
              <a:t>10/26/14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fld id="{3F1040C0-3DB0-F847-BE7C-BD53524E8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4589-CB8E-3D43-94FF-635FA1B0C020}" type="datetime1">
              <a:rPr lang="en-US"/>
              <a:pPr>
                <a:defRPr/>
              </a:pPr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85F0-0A3D-3A4F-B866-092EB6F5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fld id="{98F98A69-855D-8B49-9E32-84D687F52815}" type="datetime1">
              <a:rPr lang="en-US"/>
              <a:pPr>
                <a:defRPr/>
              </a:pPr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07" charset="0"/>
                <a:ea typeface="Geneva" pitchFamily="-107" charset="0"/>
                <a:cs typeface="Geneva" pitchFamily="-107" charset="0"/>
              </a:defRPr>
            </a:lvl1pPr>
          </a:lstStyle>
          <a:p>
            <a:pPr>
              <a:defRPr/>
            </a:pPr>
            <a:fld id="{CF5CDDF3-7F0F-3245-BEC0-C47CB6E1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25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25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25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25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25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schemeClr val="tx1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schemeClr val="tx1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2700" dirty="0" smtClean="0">
                <a:latin typeface="Tw Cen MT"/>
                <a:cs typeface="Tw Cen MT"/>
              </a:rPr>
              <a:t>    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2162096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46" y="2034002"/>
            <a:ext cx="4731954" cy="467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schemeClr val="tx1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schemeClr val="tx1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 1.  Take a card and write out a student, scenario, or past experience where you had a student who was disengaged</a:t>
            </a:r>
            <a:r>
              <a:rPr lang="en-US" sz="3600" dirty="0" smtClean="0">
                <a:latin typeface="Tw Cen MT"/>
                <a:cs typeface="Tw Cen MT"/>
              </a:rPr>
              <a:t>.  Write your name on the </a:t>
            </a:r>
            <a:r>
              <a:rPr lang="en-US" sz="3600" dirty="0" smtClean="0">
                <a:latin typeface="Tw Cen MT"/>
                <a:cs typeface="Tw Cen MT"/>
              </a:rPr>
              <a:t>other side of the card. </a:t>
            </a:r>
            <a:endParaRPr lang="en-US" sz="3600" dirty="0" smtClean="0">
              <a:latin typeface="Tw Cen MT"/>
              <a:cs typeface="Tw Cen MT"/>
            </a:endParaRPr>
          </a:p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  2.  What did you do to reengage them?	  </a:t>
            </a:r>
          </a:p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  3.   Who did you turn to for help?</a:t>
            </a:r>
          </a:p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	4. What was the end result?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2948754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schemeClr val="tx1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schemeClr val="tx1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78002" y="4705669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RELATIONSHIPS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705669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chemeClr val="bg2">
                  <a:lumMod val="60000"/>
                  <a:lumOff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42240" y="41148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GOALS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My teacher knows me and values me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49847" y="3429000"/>
            <a:ext cx="336035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Other students know me and value me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66688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Why am I here?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67600" y="352044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rgbClr val="558ED5"/>
                </a:solidFill>
                <a:latin typeface="Tw Cen MT"/>
                <a:cs typeface="Tw Cen MT"/>
              </a:rPr>
              <a:t>Where are we going?</a:t>
            </a:r>
            <a:endParaRPr lang="en-US" sz="20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schemeClr val="tx1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schemeClr val="tx1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114800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chemeClr val="bg2">
                  <a:lumMod val="60000"/>
                  <a:lumOff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STUDENTS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412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VOICE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411480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558ED5"/>
                </a:solidFill>
                <a:latin typeface="Tw Cen MT"/>
                <a:cs typeface="Tw Cen MT"/>
              </a:rPr>
              <a:t>INPUT</a:t>
            </a:r>
            <a:endParaRPr lang="en-US" sz="32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6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OWNERSHIP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91000" y="3862790"/>
            <a:ext cx="685800" cy="48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3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173963" y="4741438"/>
            <a:ext cx="567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431280" y="4823459"/>
            <a:ext cx="1219200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324601" y="457200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37338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629400" y="38862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schemeClr val="tx1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schemeClr val="tx1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6200"/>
            <a:ext cx="4724400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SELF-ASSESSMENT</a:t>
            </a:r>
            <a:endParaRPr lang="en-US" sz="3900" dirty="0"/>
          </a:p>
        </p:txBody>
      </p:sp>
      <p:sp>
        <p:nvSpPr>
          <p:cNvPr id="34" name="Cloud 33"/>
          <p:cNvSpPr/>
          <p:nvPr/>
        </p:nvSpPr>
        <p:spPr>
          <a:xfrm>
            <a:off x="6284488" y="404957"/>
            <a:ext cx="2859512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PEER ASSESSMENT</a:t>
            </a:r>
            <a:endParaRPr lang="en-US" sz="3900" dirty="0"/>
          </a:p>
        </p:txBody>
      </p:sp>
      <p:sp>
        <p:nvSpPr>
          <p:cNvPr id="35" name="Cloud 34"/>
          <p:cNvSpPr/>
          <p:nvPr/>
        </p:nvSpPr>
        <p:spPr>
          <a:xfrm>
            <a:off x="3617488" y="79375"/>
            <a:ext cx="2859512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atin typeface="Tw Cen MT"/>
                <a:cs typeface="Tw Cen MT"/>
              </a:rPr>
              <a:t>TEACHER ASSESSMENT</a:t>
            </a:r>
            <a:endParaRPr lang="en-US" sz="3400" b="1" dirty="0">
              <a:latin typeface="Tw Cen MT"/>
              <a:cs typeface="Tw Cen M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78002" y="4705669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RELATIONSHIPS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26310" y="4705669"/>
            <a:ext cx="381769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chemeClr val="bg2">
                  <a:lumMod val="60000"/>
                  <a:lumOff val="40000"/>
                </a:schemeClr>
              </a:solidFill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29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prstClr val="white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prstClr val="white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solidFill>
                  <a:prstClr val="white"/>
                </a:solidFill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solidFill>
                <a:prstClr val="white"/>
              </a:solidFill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114800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rgbClr val="1F497D">
                  <a:lumMod val="60000"/>
                  <a:lumOff val="4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STUDENTS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412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VOICE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411480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558ED5"/>
                </a:solidFill>
                <a:latin typeface="Tw Cen MT"/>
                <a:cs typeface="Tw Cen MT"/>
              </a:rPr>
              <a:t>INPUT</a:t>
            </a:r>
            <a:endParaRPr lang="en-US" sz="32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6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OWNERSHIP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91000" y="3862790"/>
            <a:ext cx="685800" cy="48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3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173963" y="4741438"/>
            <a:ext cx="567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431280" y="4823459"/>
            <a:ext cx="1219200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324601" y="457200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37338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629400" y="38862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319711" y="14209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STRATEGIES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prstClr val="white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prstClr val="white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solidFill>
                  <a:prstClr val="white"/>
                </a:solidFill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solidFill>
                <a:prstClr val="white"/>
              </a:solidFill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114800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rgbClr val="1F497D">
                  <a:lumMod val="60000"/>
                  <a:lumOff val="4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STUDENTS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412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VOICE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411480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558ED5"/>
                </a:solidFill>
                <a:latin typeface="Tw Cen MT"/>
                <a:cs typeface="Tw Cen MT"/>
              </a:rPr>
              <a:t>INPUT</a:t>
            </a:r>
            <a:endParaRPr lang="en-US" sz="32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6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OWNERSHIP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91000" y="3862790"/>
            <a:ext cx="685800" cy="48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3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173963" y="4741438"/>
            <a:ext cx="567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431280" y="4823459"/>
            <a:ext cx="1219200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324601" y="457200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37338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629400" y="38862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319711" y="14209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STRATEGIES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76200" y="121771"/>
            <a:ext cx="4724400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Brain Chain</a:t>
            </a:r>
            <a:endParaRPr lang="en-US" sz="3900" dirty="0"/>
          </a:p>
        </p:txBody>
      </p:sp>
      <p:sp>
        <p:nvSpPr>
          <p:cNvPr id="40" name="Cloud 39"/>
          <p:cNvSpPr/>
          <p:nvPr/>
        </p:nvSpPr>
        <p:spPr>
          <a:xfrm>
            <a:off x="0" y="2026771"/>
            <a:ext cx="4724400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Stand up in your groups:  Topic: Shoe Brands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prstClr val="white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prstClr val="white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solidFill>
                  <a:prstClr val="white"/>
                </a:solidFill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solidFill>
                <a:prstClr val="white"/>
              </a:solidFill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114800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rgbClr val="1F497D">
                  <a:lumMod val="60000"/>
                  <a:lumOff val="4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STUDENTS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412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VOICE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411480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558ED5"/>
                </a:solidFill>
                <a:latin typeface="Tw Cen MT"/>
                <a:cs typeface="Tw Cen MT"/>
              </a:rPr>
              <a:t>INPUT</a:t>
            </a:r>
            <a:endParaRPr lang="en-US" sz="32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6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OWNERSHIP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91000" y="3862790"/>
            <a:ext cx="685800" cy="48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3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173963" y="4741438"/>
            <a:ext cx="567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431280" y="4823459"/>
            <a:ext cx="1219200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324601" y="457200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37338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629400" y="38862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319711" y="14209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STRATEGIES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76200" y="121771"/>
            <a:ext cx="4724400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Connect Nine</a:t>
            </a:r>
            <a:endParaRPr lang="en-US" sz="39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566120" y="2964178"/>
          <a:ext cx="6084360" cy="332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120"/>
                <a:gridCol w="2028120"/>
                <a:gridCol w="2028120"/>
              </a:tblGrid>
              <a:tr h="11081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81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81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ed Rectangle 43"/>
          <p:cNvSpPr/>
          <p:nvPr/>
        </p:nvSpPr>
        <p:spPr>
          <a:xfrm>
            <a:off x="3472111" y="15733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Topic: Elk Grove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3765" y="1341949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176" y="156327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7835" y="1763792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738" y="1082605"/>
            <a:ext cx="200523" cy="4946572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008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82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00025" y="200025"/>
            <a:ext cx="1565275" cy="156368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Diamond 4"/>
          <p:cNvSpPr/>
          <p:nvPr/>
        </p:nvSpPr>
        <p:spPr>
          <a:xfrm>
            <a:off x="147638" y="79375"/>
            <a:ext cx="1670050" cy="1803400"/>
          </a:xfrm>
          <a:prstGeom prst="diamond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5975" y="949325"/>
            <a:ext cx="6402388" cy="147638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529" y="2243884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Welcome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0530" y="3053337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Connect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530" y="3862790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Learn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0530" y="4705669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prstClr val="white"/>
                </a:solidFill>
                <a:latin typeface="Tw Cen MT"/>
                <a:cs typeface="Tw Cen MT"/>
              </a:rPr>
              <a:t>Share</a:t>
            </a:r>
            <a:endParaRPr lang="en-US" sz="2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87686"/>
            <a:ext cx="7058520" cy="723275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100" cap="small" dirty="0" smtClean="0">
                <a:solidFill>
                  <a:srgbClr val="008000"/>
                </a:solidFill>
                <a:effectLst>
                  <a:glow rad="190500">
                    <a:prstClr val="white"/>
                  </a:glow>
                </a:effectLst>
                <a:latin typeface="Tw Cen MT"/>
                <a:ea typeface="ＭＳ Ｐゴシック" charset="-128"/>
                <a:cs typeface="Tw Cen MT"/>
              </a:rPr>
              <a:t>Engaging the Disengaged</a:t>
            </a:r>
            <a:endParaRPr lang="en-US" sz="4100" cap="small" dirty="0">
              <a:solidFill>
                <a:srgbClr val="008000"/>
              </a:solidFill>
              <a:effectLst>
                <a:glow rad="190500">
                  <a:prstClr val="white"/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78003" y="1981200"/>
            <a:ext cx="7365997" cy="4729164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006E09"/>
            </a:solidFill>
          </a:ln>
          <a:effectLst>
            <a:glow rad="12700">
              <a:schemeClr val="bg1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Tw Cen MT"/>
                <a:cs typeface="Tw Cen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525" y="5480298"/>
            <a:ext cx="1577473" cy="510005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white"/>
                </a:solidFill>
                <a:latin typeface="Tw Cen MT"/>
                <a:cs typeface="Tw Cen MT"/>
              </a:rPr>
              <a:t>Wrap Up</a:t>
            </a:r>
          </a:p>
        </p:txBody>
      </p:sp>
      <p:sp>
        <p:nvSpPr>
          <p:cNvPr id="20" name="Half Frame 19"/>
          <p:cNvSpPr/>
          <p:nvPr/>
        </p:nvSpPr>
        <p:spPr>
          <a:xfrm rot="8120235">
            <a:off x="1349435" y="3785820"/>
            <a:ext cx="637845" cy="656826"/>
          </a:xfrm>
          <a:prstGeom prst="halfFrame">
            <a:avLst/>
          </a:prstGeom>
          <a:solidFill>
            <a:schemeClr val="bg1"/>
          </a:solidFill>
          <a:effectLst>
            <a:glow rad="101600">
              <a:srgbClr val="006E09">
                <a:alpha val="75000"/>
              </a:srgbClr>
            </a:glow>
            <a:outerShdw blurRad="88900" dir="4200000" sx="105000" sy="105000" algn="t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1221"/>
            <a:ext cx="1184082" cy="116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30" y="772924"/>
            <a:ext cx="1577472" cy="430887"/>
          </a:xfrm>
          <a:prstGeom prst="rect">
            <a:avLst/>
          </a:prstGeom>
          <a:noFill/>
          <a:effectLst>
            <a:outerShdw blurRad="152400" dist="38100" dir="270000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cap="small" dirty="0" smtClean="0">
                <a:solidFill>
                  <a:prstClr val="white"/>
                </a:solidFill>
                <a:effectLst>
                  <a:glow rad="190500">
                    <a:srgbClr val="008000">
                      <a:alpha val="75000"/>
                    </a:srgbClr>
                  </a:glow>
                </a:effectLst>
                <a:latin typeface="Tw Cen MT"/>
                <a:ea typeface="ＭＳ Ｐゴシック" charset="-128"/>
                <a:cs typeface="Tw Cen MT"/>
              </a:rPr>
              <a:t>Engagement</a:t>
            </a:r>
            <a:endParaRPr lang="en-US" sz="2200" cap="small" dirty="0">
              <a:solidFill>
                <a:prstClr val="white"/>
              </a:solidFill>
              <a:effectLst>
                <a:glow rad="190500">
                  <a:srgbClr val="008000">
                    <a:alpha val="75000"/>
                  </a:srgbClr>
                </a:glow>
              </a:effectLst>
              <a:latin typeface="Tw Cen MT"/>
              <a:ea typeface="ＭＳ Ｐゴシック" charset="-128"/>
              <a:cs typeface="Tw Cen M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367517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FOUNDATION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114800"/>
            <a:ext cx="30480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/>
                <a:cs typeface="Tw Cen MT"/>
              </a:rPr>
              <a:t>PURPOSE</a:t>
            </a:r>
            <a:endParaRPr lang="en-US" sz="2600" dirty="0">
              <a:solidFill>
                <a:srgbClr val="1F497D">
                  <a:lumMod val="60000"/>
                  <a:lumOff val="4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46027" y="4114800"/>
            <a:ext cx="3540373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STUDENTS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57500" y="2286000"/>
            <a:ext cx="5105400" cy="1142327"/>
          </a:xfrm>
          <a:prstGeom prst="roundRect">
            <a:avLst/>
          </a:prstGeom>
          <a:gradFill flip="none" rotWithShape="1">
            <a:gsLst>
              <a:gs pos="68000">
                <a:srgbClr val="008000"/>
              </a:gs>
              <a:gs pos="100000">
                <a:srgbClr val="FFFFFF"/>
              </a:gs>
            </a:gsLst>
            <a:lin ang="5580000" scaled="0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100" dirty="0" smtClean="0">
                <a:solidFill>
                  <a:prstClr val="white"/>
                </a:solidFill>
                <a:latin typeface="Tw Cen MT"/>
                <a:cs typeface="Tw Cen MT"/>
              </a:rPr>
              <a:t>LEARNING</a:t>
            </a:r>
            <a:endParaRPr lang="en-US" sz="51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5326310" y="3053336"/>
            <a:ext cx="320180" cy="26254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14120" y="3520440"/>
            <a:ext cx="210552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VOICE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76800" y="4114800"/>
            <a:ext cx="160020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558ED5"/>
                </a:solidFill>
                <a:latin typeface="Tw Cen MT"/>
                <a:cs typeface="Tw Cen MT"/>
              </a:rPr>
              <a:t>INPUT</a:t>
            </a:r>
            <a:endParaRPr lang="en-US" sz="32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600"/>
            <a:ext cx="2468880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OWNERSHIP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91000" y="3862790"/>
            <a:ext cx="685800" cy="48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34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173963" y="4741438"/>
            <a:ext cx="567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431280" y="4823459"/>
            <a:ext cx="1219200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6324601" y="457200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77000" y="37338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629400" y="3886202"/>
            <a:ext cx="609603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319711" y="14209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STRATEGIES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76200" y="121771"/>
            <a:ext cx="4724400" cy="231662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/>
              <a:t>Connect Nine</a:t>
            </a:r>
            <a:endParaRPr lang="en-US" sz="39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566120" y="2964178"/>
          <a:ext cx="6084360" cy="332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120"/>
                <a:gridCol w="2028120"/>
                <a:gridCol w="2028120"/>
              </a:tblGrid>
              <a:tr h="11081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Grens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Mascot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Paul</a:t>
                      </a:r>
                      <a:endParaRPr lang="en-US" sz="3000" dirty="0"/>
                    </a:p>
                  </a:txBody>
                  <a:tcPr/>
                </a:tc>
              </a:tr>
              <a:tr h="11081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Funny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Turf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Nancy</a:t>
                      </a:r>
                      <a:endParaRPr lang="en-US" sz="3000" dirty="0"/>
                    </a:p>
                  </a:txBody>
                  <a:tcPr/>
                </a:tc>
              </a:tr>
              <a:tr h="11081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Tough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Incredible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Billing</a:t>
                      </a:r>
                      <a:r>
                        <a:rPr lang="en-US" sz="3000" baseline="0" dirty="0" smtClean="0"/>
                        <a:t> Cycle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ed Rectangle 43"/>
          <p:cNvSpPr/>
          <p:nvPr/>
        </p:nvSpPr>
        <p:spPr>
          <a:xfrm>
            <a:off x="3472111" y="1573324"/>
            <a:ext cx="4013198" cy="822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558ED5"/>
                </a:solidFill>
                <a:latin typeface="Tw Cen MT"/>
                <a:cs typeface="Tw Cen MT"/>
              </a:rPr>
              <a:t>Topic: </a:t>
            </a:r>
            <a:r>
              <a:rPr lang="en-US" sz="2600" smtClean="0">
                <a:solidFill>
                  <a:srgbClr val="558ED5"/>
                </a:solidFill>
                <a:latin typeface="Tw Cen MT"/>
                <a:cs typeface="Tw Cen MT"/>
              </a:rPr>
              <a:t>Elk Grove</a:t>
            </a:r>
            <a:endParaRPr lang="en-US" sz="2600" dirty="0">
              <a:solidFill>
                <a:srgbClr val="558ED5"/>
              </a:solidFill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CA2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15761</TotalTime>
  <Words>281</Words>
  <Application>Microsoft Macintosh PowerPoint</Application>
  <PresentationFormat>On-screen Show (4:3)</PresentationFormat>
  <Paragraphs>145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D214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admin</dc:creator>
  <cp:lastModifiedBy>Anonymous  Anonymous </cp:lastModifiedBy>
  <cp:revision>231</cp:revision>
  <dcterms:created xsi:type="dcterms:W3CDTF">2014-10-27T00:02:50Z</dcterms:created>
  <dcterms:modified xsi:type="dcterms:W3CDTF">2014-10-27T00:28:09Z</dcterms:modified>
</cp:coreProperties>
</file>