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95" autoAdjust="0"/>
    <p:restoredTop sz="86469" autoAdjust="0"/>
  </p:normalViewPr>
  <p:slideViewPr>
    <p:cSldViewPr snapToGrid="0" snapToObjects="1">
      <p:cViewPr varScale="1">
        <p:scale>
          <a:sx n="88" d="100"/>
          <a:sy n="88" d="100"/>
        </p:scale>
        <p:origin x="-21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10/22/13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Danielson: Moving </a:t>
            </a:r>
            <a:br>
              <a:rPr lang="en-US" dirty="0" smtClean="0"/>
            </a:br>
            <a:r>
              <a:rPr lang="en-US" dirty="0" smtClean="0"/>
              <a:t>to Distinguished</a:t>
            </a:r>
            <a:br>
              <a:rPr lang="en-US" dirty="0" smtClean="0"/>
            </a:br>
            <a:r>
              <a:rPr lang="en-US" i="1" dirty="0" smtClean="0"/>
              <a:t>Active </a:t>
            </a:r>
            <a:r>
              <a:rPr lang="en-US" i="1" dirty="0" smtClean="0"/>
              <a:t>Student Learning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Rita Sayre and Mary Larson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187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Engaging Students in Learning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locate and turn in poems by particular poets to be studied in a poetry unit.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revise their thesis for their research project based on the research they have found independently. 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suggest adding materials such as a map or table of grammar rules to a packet.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create their own essay/project topics and consult with the teacher.</a:t>
            </a:r>
            <a:endParaRPr lang="en-US" sz="24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2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Providing Feedback to Students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use rubrics they helped to develop in part.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edit other students’ papers, offering constructive feedback.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evaluate student work as a class against a rubric or criteria, coming to a consensus about quality. The evaluation is followed by an opportunity to revise their own work.</a:t>
            </a:r>
            <a:endParaRPr lang="en-US" sz="24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2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Maintaining Accurate Records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maintain a “make up test list” on the board, with names of students who are missing tests.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keep track of their EPAS growth, recording it on a tracking sheet.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maintain a class sign out list or classroom library check out.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2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Communicating with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create materials for parent teacher conferences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fill out evaluations of their EPAS growth  and creat</a:t>
            </a:r>
            <a:r>
              <a:rPr lang="en-US" dirty="0" smtClean="0">
                <a:effectLst/>
              </a:rPr>
              <a:t>e their own goals and plans of action to improve </a:t>
            </a:r>
            <a:r>
              <a:rPr lang="en-US" smtClean="0">
                <a:effectLst/>
              </a:rPr>
              <a:t>their skills.</a:t>
            </a:r>
            <a:endParaRPr lang="en-US" sz="2400" kern="120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attend conferences.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08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/>
              </a:rPr>
              <a:t>Designing Coherent Instruction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effectLst/>
              </a:rPr>
              <a:t>“</a:t>
            </a:r>
            <a:r>
              <a:rPr lang="en-US" dirty="0">
                <a:effectLst/>
              </a:rPr>
              <a:t>Do any twenty sentences in exercises 1, 2, or 3 and be prepared to present to the class.” </a:t>
            </a:r>
          </a:p>
          <a:p>
            <a:pPr lvl="0"/>
            <a:r>
              <a:rPr lang="en-US" dirty="0">
                <a:effectLst/>
              </a:rPr>
              <a:t> “You Pick Two – write a paragraph explaining how to find the hypotenuse, write your own practice exercise on right triangles with three questions and answers, or design a single example that you can present to the class that includes _____”</a:t>
            </a:r>
          </a:p>
          <a:p>
            <a:pPr lvl="0"/>
            <a:r>
              <a:rPr lang="en-US" dirty="0">
                <a:effectLst/>
              </a:rPr>
              <a:t>“Reflect on your participation in your group.  Redesign the groups for the next activity.</a:t>
            </a:r>
            <a:r>
              <a:rPr lang="en-US" dirty="0" smtClean="0">
                <a:effectLst/>
              </a:rPr>
              <a:t>”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096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/>
              </a:rPr>
              <a:t>Assessing Student Learning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effectLst/>
              </a:rPr>
              <a:t>Give students a blank rubric and several examples of student work that fits below average, average, good, and exceptional categories. </a:t>
            </a:r>
            <a:r>
              <a:rPr lang="en-US" dirty="0" smtClean="0">
                <a:effectLst/>
              </a:rPr>
              <a:t> Have students articulate the finer differences between them and then come to a consensus as a group on certain aspects of the rubric.</a:t>
            </a:r>
          </a:p>
          <a:p>
            <a:r>
              <a:rPr lang="en-US" dirty="0" smtClean="0">
                <a:effectLst/>
              </a:rPr>
              <a:t>Allow </a:t>
            </a:r>
            <a:r>
              <a:rPr lang="en-US" dirty="0">
                <a:effectLst/>
              </a:rPr>
              <a:t>students to design a portion of a rubric, while you keep the rest as a common assessment for the PLT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Students keep track of EPAS scores, benchmarks, and formative assessments, and reflect on what these mean for the student’s progress</a:t>
            </a:r>
            <a:r>
              <a:rPr lang="en-US" dirty="0" smtClean="0">
                <a:effectLst/>
              </a:rPr>
              <a:t>.</a:t>
            </a:r>
            <a:endParaRPr lang="en-US" dirty="0">
              <a:effectLst/>
            </a:endParaRPr>
          </a:p>
          <a:p>
            <a:pPr lvl="0"/>
            <a:r>
              <a:rPr lang="en-US" dirty="0">
                <a:effectLst/>
              </a:rPr>
              <a:t>Students use formative assessment results to seek out extra help, if needed.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72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Creating an Environment of Respect and Rapport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learn to track the speaker, and give and expect that as a sign of respect.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 volunteers to be the “sleep police,” waking up students who have nodded off.</a:t>
            </a:r>
          </a:p>
          <a:p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suggest that people coming in and out of class do so quietly so there is no disruption.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72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Establishing a Culture for Learning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400" kern="120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“That </a:t>
            </a:r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was good.  Can you do this better/faster?”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Return work ungraded to a student saying, “Give me your best work.”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Teach the class to reward a great student comment or contribution with a brief gesture (i.e., two stomps).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Create a funny phrase that is nonthreatening such as “Send it back to the kitchen” that students can use when evaluating each other’s work.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Have students nominate work for “best of class” award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723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Managing Classroom Procedures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Create classroom jobs such as those mentioned earlier and others to make the class move smoothly from task to task.</a:t>
            </a:r>
          </a:p>
          <a:p>
            <a:r>
              <a:rPr lang="en-US" dirty="0" smtClean="0">
                <a:effectLst/>
              </a:rPr>
              <a:t>Have students take responsibility for filing work for absentee students or updating a class webpage with assignments.</a:t>
            </a:r>
          </a:p>
          <a:p>
            <a:r>
              <a:rPr lang="en-US" dirty="0" smtClean="0">
                <a:effectLst/>
              </a:rPr>
              <a:t>Expect students to take responsibility for getting make-up assignments via website, email or filing system in classroom.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2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Managing Student Behavior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Appoint students as bouncers to stand at the door and stop anyone from entering who has a phone or headphones visible.  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Get a volunteer to encourage students to be in their seats by the bell.</a:t>
            </a:r>
          </a:p>
          <a:p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After an issue occurs, appoint a student to be in charge of that problem and report to you any abuses of privileges.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2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i="1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Organizing Physical Space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in the last seats of the rows move their desks into the aisle to see the screen better.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point out that the people seated near the air vents cannot hear as well as the rest of the class when class members are </a:t>
            </a:r>
            <a:r>
              <a:rPr lang="en-US" dirty="0" smtClean="0">
                <a:effectLst/>
              </a:rPr>
              <a:t>too quiet in speeches or class discussion.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move seats quickly and facing one another for group-based assignments to ensure that everyone gets heard and that class stays focused.</a:t>
            </a:r>
            <a:endParaRPr lang="en-US" sz="24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2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/>
              </a:rPr>
              <a:t>Using Questioning and Discussion Techniques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participate in Socratic Seminars or other student-led </a:t>
            </a:r>
            <a:r>
              <a:rPr lang="en-US" dirty="0" smtClean="0">
                <a:effectLst/>
              </a:rPr>
              <a:t>discussions.</a:t>
            </a:r>
            <a:endParaRPr lang="en-US" sz="2400" kern="120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Students generate original questions after instruction on higher order questions.</a:t>
            </a:r>
          </a:p>
          <a:p>
            <a:pPr lvl="0"/>
            <a:r>
              <a:rPr lang="en-US" sz="24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Students respond to each other by name and direct the discussion independent of the teacher.</a:t>
            </a:r>
            <a:endParaRPr lang="en-US" sz="24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27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43</TotalTime>
  <Words>846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Habitat</vt:lpstr>
      <vt:lpstr>Danielson: Moving  to Distinguished Active Student Learning</vt:lpstr>
      <vt:lpstr>Designing Coherent Instruction </vt:lpstr>
      <vt:lpstr>Assessing Student Learning </vt:lpstr>
      <vt:lpstr>Creating an Environment of Respect and Rapport </vt:lpstr>
      <vt:lpstr>Establishing a Culture for Learning </vt:lpstr>
      <vt:lpstr>Managing Classroom Procedures </vt:lpstr>
      <vt:lpstr>Managing Student Behavior </vt:lpstr>
      <vt:lpstr>Organizing Physical Space </vt:lpstr>
      <vt:lpstr>Using Questioning and Discussion Techniques </vt:lpstr>
      <vt:lpstr>Engaging Students in Learning </vt:lpstr>
      <vt:lpstr>Providing Feedback to Students </vt:lpstr>
      <vt:lpstr>Maintaining Accurate Records </vt:lpstr>
      <vt:lpstr>Communicating with Families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Student Learning</dc:title>
  <dc:creator>Brian Larson</dc:creator>
  <cp:lastModifiedBy>EGHS</cp:lastModifiedBy>
  <cp:revision>8</cp:revision>
  <dcterms:created xsi:type="dcterms:W3CDTF">2013-10-22T15:55:05Z</dcterms:created>
  <dcterms:modified xsi:type="dcterms:W3CDTF">2013-10-22T15:56:44Z</dcterms:modified>
</cp:coreProperties>
</file>